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8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theme/theme9.xml" ContentType="application/vnd.openxmlformats-officedocument.theme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10.xml" ContentType="application/vnd.openxmlformats-officedocument.theme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theme/theme11.xml" ContentType="application/vnd.openxmlformats-officedocument.theme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2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3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4" r:id="rId2"/>
    <p:sldMasterId id="2147483687" r:id="rId3"/>
    <p:sldMasterId id="2147483700" r:id="rId4"/>
    <p:sldMasterId id="2147483713" r:id="rId5"/>
    <p:sldMasterId id="2147483726" r:id="rId6"/>
    <p:sldMasterId id="2147483739" r:id="rId7"/>
    <p:sldMasterId id="2147483758" r:id="rId8"/>
    <p:sldMasterId id="2147483772" r:id="rId9"/>
    <p:sldMasterId id="2147483785" r:id="rId10"/>
    <p:sldMasterId id="2147483798" r:id="rId11"/>
    <p:sldMasterId id="2147483811" r:id="rId12"/>
    <p:sldMasterId id="2147483824" r:id="rId13"/>
    <p:sldMasterId id="2147483837" r:id="rId14"/>
  </p:sldMasterIdLst>
  <p:notesMasterIdLst>
    <p:notesMasterId r:id="rId24"/>
  </p:notesMasterIdLst>
  <p:sldIdLst>
    <p:sldId id="423" r:id="rId15"/>
    <p:sldId id="408" r:id="rId16"/>
    <p:sldId id="407" r:id="rId17"/>
    <p:sldId id="417" r:id="rId18"/>
    <p:sldId id="422" r:id="rId19"/>
    <p:sldId id="418" r:id="rId20"/>
    <p:sldId id="420" r:id="rId21"/>
    <p:sldId id="402" r:id="rId22"/>
    <p:sldId id="352" r:id="rId23"/>
  </p:sldIdLst>
  <p:sldSz cx="9144000" cy="5143500" type="screen16x9"/>
  <p:notesSz cx="6797675" cy="9926638"/>
  <p:defaultTextStyle>
    <a:defPPr>
      <a:defRPr lang="en-US"/>
    </a:defPPr>
    <a:lvl1pPr marL="0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59" autoAdjust="0"/>
    <p:restoredTop sz="91086" autoAdjust="0"/>
  </p:normalViewPr>
  <p:slideViewPr>
    <p:cSldViewPr snapToGrid="0" snapToObjects="1">
      <p:cViewPr varScale="1">
        <p:scale>
          <a:sx n="122" d="100"/>
          <a:sy n="122" d="100"/>
        </p:scale>
        <p:origin x="-114" y="-408"/>
      </p:cViewPr>
      <p:guideLst>
        <p:guide orient="horz" pos="2381"/>
        <p:guide orient="horz" pos="1620"/>
        <p:guide pos="33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8900-00-637\Desktop\30.08.2019\&#1087;&#1091;&#1073;&#1083;&#1080;&#1095;&#1085;&#1099;&#1077;%20&#1089;&#1083;&#1091;&#1096;&#1072;&#1085;&#1080;&#1103;\&#1082;%20&#1089;&#1083;&#1072;&#1081;&#1076;&#1072;&#108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8900-00-637\Desktop\30.08.2019\&#1087;&#1091;&#1073;&#1083;&#1080;&#1095;&#1085;&#1099;&#1077;%20&#1089;&#1083;&#1091;&#1096;&#1072;&#1085;&#1080;&#1103;\&#1082;%20&#1089;&#1083;&#1072;&#1081;&#1076;&#1072;&#1084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8900-00-637\Desktop\14.09.2019\&#1087;&#1091;&#1073;&#1083;&#1080;&#1095;&#1085;&#1099;&#1077;%20&#1089;&#1083;&#1091;&#1096;&#1072;&#1085;&#1080;&#1103;\&#1082;%20&#1089;&#1083;&#1072;&#1081;&#1076;&#1072;&#108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8900-00-637\Desktop\14.09.2019\&#1087;&#1091;&#1073;&#1083;&#1080;&#1095;&#1085;&#1099;&#1077;%20&#1089;&#1083;&#1091;&#1096;&#1072;&#1085;&#1080;&#1103;\&#1082;%20&#1089;&#1083;&#1072;&#1081;&#1076;&#1072;&#1084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Elena\Desktop\&#1056;&#1072;&#1073;&#1086;&#1090;&#1072;\30.08.2019\&#1087;&#1091;&#1073;&#1083;&#1080;&#1095;&#1085;&#1099;&#1077;%20&#1089;&#1083;&#1091;&#1096;&#1072;&#1085;&#1080;&#1103;\&#1082;%20&#1089;&#1083;&#1072;&#1081;&#1076;&#1072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2">
            <a:lumMod val="20000"/>
            <a:lumOff val="80000"/>
          </a:schemeClr>
        </a:solidFill>
        <a:ln>
          <a:solidFill>
            <a:srgbClr val="7030A0"/>
          </a:solidFill>
        </a:ln>
      </c:spPr>
    </c:sideWall>
    <c:backWall>
      <c:thickness val="0"/>
      <c:spPr>
        <a:solidFill>
          <a:schemeClr val="accent2">
            <a:lumMod val="20000"/>
            <a:lumOff val="80000"/>
          </a:schemeClr>
        </a:solidFill>
        <a:ln>
          <a:solidFill>
            <a:srgbClr val="7030A0"/>
          </a:solidFill>
        </a:ln>
      </c:spPr>
    </c:backWall>
    <c:plotArea>
      <c:layout/>
      <c:bar3DChart>
        <c:barDir val="col"/>
        <c:grouping val="clustered"/>
        <c:varyColors val="1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'слайд 2'!$B$1:$E$1</c:f>
              <c:numCache>
                <c:formatCode>m/d/yyyy</c:formatCode>
                <c:ptCount val="4"/>
                <c:pt idx="0">
                  <c:v>43101</c:v>
                </c:pt>
                <c:pt idx="1">
                  <c:v>43282</c:v>
                </c:pt>
                <c:pt idx="2">
                  <c:v>43466</c:v>
                </c:pt>
                <c:pt idx="3">
                  <c:v>43647</c:v>
                </c:pt>
              </c:numCache>
            </c:numRef>
          </c:cat>
          <c:val>
            <c:numRef>
              <c:f>'слайд 2'!$B$2:$E$2</c:f>
              <c:numCache>
                <c:formatCode>0.0</c:formatCode>
                <c:ptCount val="4"/>
                <c:pt idx="0" formatCode="General">
                  <c:v>20.6</c:v>
                </c:pt>
                <c:pt idx="1">
                  <c:v>21</c:v>
                </c:pt>
                <c:pt idx="2" formatCode="#,##0.0">
                  <c:v>20.9</c:v>
                </c:pt>
                <c:pt idx="3" formatCode="#,##0.0">
                  <c:v>22.3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4"/>
        <c:gapDepth val="0"/>
        <c:shape val="cylinder"/>
        <c:axId val="114919424"/>
        <c:axId val="82446592"/>
        <c:axId val="0"/>
      </c:bar3DChart>
      <c:catAx>
        <c:axId val="11491942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1100" b="1" i="1"/>
            </a:pPr>
            <a:endParaRPr lang="ru-RU"/>
          </a:p>
        </c:txPr>
        <c:crossAx val="82446592"/>
        <c:crosses val="autoZero"/>
        <c:auto val="0"/>
        <c:lblAlgn val="ctr"/>
        <c:lblOffset val="100"/>
        <c:tickMarkSkip val="1"/>
        <c:noMultiLvlLbl val="0"/>
      </c:catAx>
      <c:valAx>
        <c:axId val="82446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4919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792213473315832E-2"/>
          <c:y val="0.11342592592592593"/>
          <c:w val="0.46388888888888891"/>
          <c:h val="0.77314814814814814"/>
        </c:manualLayout>
      </c:layout>
      <c:pieChart>
        <c:varyColors val="1"/>
        <c:ser>
          <c:idx val="0"/>
          <c:order val="0"/>
          <c:tx>
            <c:strRef>
              <c:f>'слайд 3'!$B$1</c:f>
              <c:strCache>
                <c:ptCount val="1"/>
                <c:pt idx="0">
                  <c:v>01.07.2019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dirty="0" smtClean="0"/>
                      <a:t>9.</a:t>
                    </a:r>
                    <a:r>
                      <a:rPr lang="ru-RU" sz="1600" dirty="0" smtClean="0"/>
                      <a:t>4</a:t>
                    </a:r>
                    <a:r>
                      <a:rPr lang="en-US" sz="1600" dirty="0" smtClean="0"/>
                      <a:t>; </a:t>
                    </a:r>
                    <a:r>
                      <a:rPr lang="en-US" sz="1600" dirty="0"/>
                      <a:t>42%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'слайд 3'!$A$2:$A$3</c:f>
              <c:strCache>
                <c:ptCount val="2"/>
                <c:pt idx="0">
                  <c:v>задолженность без учета налогоплательщиков, находящихся в процедурах банкротства</c:v>
                </c:pt>
                <c:pt idx="1">
                  <c:v>задолженность налогоплательщиков, находящихся в процедурах банкротства</c:v>
                </c:pt>
              </c:strCache>
            </c:strRef>
          </c:cat>
          <c:val>
            <c:numRef>
              <c:f>'слайд 3'!$B$2:$B$3</c:f>
              <c:numCache>
                <c:formatCode>#,##0.0</c:formatCode>
                <c:ptCount val="2"/>
                <c:pt idx="0">
                  <c:v>9.4</c:v>
                </c:pt>
                <c:pt idx="1">
                  <c:v>12.9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236609734277573"/>
          <c:y val="0.13420469680553737"/>
          <c:w val="0.32334942737535083"/>
          <c:h val="0.67549918223412253"/>
        </c:manualLayout>
      </c:layout>
      <c:overlay val="0"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ofPieChart>
        <c:ofPieType val="pie"/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'прирост 5'!$A$2:$A$6</c:f>
              <c:strCache>
                <c:ptCount val="5"/>
                <c:pt idx="0">
                  <c:v>Снижение задолженности, образовавшейся до 01.01.2019</c:v>
                </c:pt>
                <c:pt idx="1">
                  <c:v>Справочно: поступления от мер по состоянию на 01.07.2019 (в части взыскания задолженности, образовавшейся после 01.01.2019)</c:v>
                </c:pt>
                <c:pt idx="2">
                  <c:v>Снижение задолженности, образовавшейся после 01.01.2019</c:v>
                </c:pt>
                <c:pt idx="3">
                  <c:v>Задолженность, образовавшаяся после 01.01.2019, по результатам контрольной работы</c:v>
                </c:pt>
                <c:pt idx="4">
                  <c:v>Задолженность, образовавшаяся после 01.01.2019, в связи с отсутствием оплаты текущих начислений</c:v>
                </c:pt>
              </c:strCache>
            </c:strRef>
          </c:cat>
          <c:val>
            <c:numRef>
              <c:f>'прирост 5'!$B$2:$B$6</c:f>
              <c:numCache>
                <c:formatCode>0.0</c:formatCode>
                <c:ptCount val="5"/>
                <c:pt idx="0">
                  <c:v>2.5</c:v>
                </c:pt>
                <c:pt idx="1">
                  <c:v>4</c:v>
                </c:pt>
                <c:pt idx="2">
                  <c:v>2.7</c:v>
                </c:pt>
                <c:pt idx="3">
                  <c:v>1.1000000000000001</c:v>
                </c:pt>
                <c:pt idx="4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legend>
      <c:legendPos val="r"/>
      <c:layout>
        <c:manualLayout>
          <c:xMode val="edge"/>
          <c:yMode val="edge"/>
          <c:x val="0.65944328728206458"/>
          <c:y val="0"/>
          <c:w val="0.33014908045427538"/>
          <c:h val="1"/>
        </c:manualLayout>
      </c:layout>
      <c:overlay val="0"/>
      <c:txPr>
        <a:bodyPr/>
        <a:lstStyle/>
        <a:p>
          <a:pPr>
            <a:defRPr sz="1000" kern="0" spc="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'слайд №6'!$A$2</c:f>
              <c:strCache>
                <c:ptCount val="1"/>
                <c:pt idx="0">
                  <c:v>количество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'слайд №6'!$B$1:$E$1</c:f>
              <c:strCache>
                <c:ptCount val="4"/>
                <c:pt idx="0">
                  <c:v>требования</c:v>
                </c:pt>
                <c:pt idx="1">
                  <c:v>инкассовые поручения</c:v>
                </c:pt>
                <c:pt idx="2">
                  <c:v>решения о приостановлении операций по счетам</c:v>
                </c:pt>
                <c:pt idx="3">
                  <c:v>постановления о взыскании за счет имущества</c:v>
                </c:pt>
              </c:strCache>
            </c:strRef>
          </c:cat>
          <c:val>
            <c:numRef>
              <c:f>'слайд №6'!$B$2:$E$2</c:f>
              <c:numCache>
                <c:formatCode>#,##0</c:formatCode>
                <c:ptCount val="4"/>
                <c:pt idx="0">
                  <c:v>38362</c:v>
                </c:pt>
                <c:pt idx="1">
                  <c:v>48445</c:v>
                </c:pt>
                <c:pt idx="2">
                  <c:v>27341</c:v>
                </c:pt>
                <c:pt idx="3">
                  <c:v>4893</c:v>
                </c:pt>
              </c:numCache>
            </c:numRef>
          </c:val>
        </c:ser>
        <c:ser>
          <c:idx val="1"/>
          <c:order val="1"/>
          <c:tx>
            <c:strRef>
              <c:f>'слайд №6'!$A$3</c:f>
              <c:strCache>
                <c:ptCount val="1"/>
                <c:pt idx="0">
                  <c:v>сумма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'слайд №6'!$B$1:$E$1</c:f>
              <c:strCache>
                <c:ptCount val="4"/>
                <c:pt idx="0">
                  <c:v>требования</c:v>
                </c:pt>
                <c:pt idx="1">
                  <c:v>инкассовые поручения</c:v>
                </c:pt>
                <c:pt idx="2">
                  <c:v>решения о приостановлении операций по счетам</c:v>
                </c:pt>
                <c:pt idx="3">
                  <c:v>постановления о взыскании за счет имущества</c:v>
                </c:pt>
              </c:strCache>
            </c:strRef>
          </c:cat>
          <c:val>
            <c:numRef>
              <c:f>'слайд №6'!$B$3:$E$3</c:f>
              <c:numCache>
                <c:formatCode>#,##0</c:formatCode>
                <c:ptCount val="4"/>
                <c:pt idx="0">
                  <c:v>9047</c:v>
                </c:pt>
                <c:pt idx="1">
                  <c:v>4107</c:v>
                </c:pt>
                <c:pt idx="2">
                  <c:v>4625</c:v>
                </c:pt>
                <c:pt idx="3">
                  <c:v>2261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160000"/>
        <c:axId val="132268032"/>
        <c:axId val="0"/>
      </c:bar3DChart>
      <c:catAx>
        <c:axId val="132160000"/>
        <c:scaling>
          <c:orientation val="minMax"/>
        </c:scaling>
        <c:delete val="0"/>
        <c:axPos val="l"/>
        <c:majorTickMark val="out"/>
        <c:minorTickMark val="none"/>
        <c:tickLblPos val="nextTo"/>
        <c:crossAx val="132268032"/>
        <c:crosses val="autoZero"/>
        <c:auto val="1"/>
        <c:lblAlgn val="ctr"/>
        <c:lblOffset val="100"/>
        <c:noMultiLvlLbl val="0"/>
      </c:catAx>
      <c:valAx>
        <c:axId val="132268032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132160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803149606299214E-2"/>
          <c:y val="5.0925925925925923E-2"/>
          <c:w val="0.89019685039370078"/>
          <c:h val="0.70480497229512973"/>
        </c:manualLayout>
      </c:layout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5.3451443569553808E-2"/>
                  <c:y val="8.3333333333333329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1784776902887154E-2"/>
                  <c:y val="-9.72222222222222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90266841644793"/>
                      <c:h val="9.2523330417031202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4.068985126859153E-2"/>
                  <c:y val="-8.3333333333333329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'Слайд 8'!$A$1:$A$3</c:f>
              <c:numCache>
                <c:formatCode>m/d/yyyy</c:formatCode>
                <c:ptCount val="3"/>
                <c:pt idx="0">
                  <c:v>43466</c:v>
                </c:pt>
                <c:pt idx="1">
                  <c:v>43556</c:v>
                </c:pt>
                <c:pt idx="2">
                  <c:v>43647</c:v>
                </c:pt>
              </c:numCache>
            </c:numRef>
          </c:cat>
          <c:val>
            <c:numRef>
              <c:f>'Слайд 8'!$B$1:$B$3</c:f>
              <c:numCache>
                <c:formatCode>General</c:formatCode>
                <c:ptCount val="3"/>
                <c:pt idx="0">
                  <c:v>625.5</c:v>
                </c:pt>
                <c:pt idx="1">
                  <c:v>512.9</c:v>
                </c:pt>
                <c:pt idx="2">
                  <c:v>443.9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2329984"/>
        <c:axId val="132270336"/>
      </c:lineChart>
      <c:dateAx>
        <c:axId val="132329984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270336"/>
        <c:crosses val="autoZero"/>
        <c:auto val="1"/>
        <c:lblOffset val="100"/>
        <c:baseTimeUnit val="months"/>
      </c:dateAx>
      <c:valAx>
        <c:axId val="132270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329984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cap="sq">
          <a:solidFill>
            <a:schemeClr val="accent1"/>
          </a:solidFill>
          <a:prstDash val="sysDash"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3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0.25299</cdr:x>
      <cdr:y>0.47511</cdr:y>
    </cdr:from>
    <cdr:to>
      <cdr:x>0.34042</cdr:x>
      <cdr:y>0.54452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 flipV="1">
          <a:off x="1852295" y="1721168"/>
          <a:ext cx="640080" cy="25145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0.24958</cdr:x>
      <cdr:y>0.41158</cdr:y>
    </cdr:from>
    <cdr:to>
      <cdr:x>0.3346</cdr:x>
      <cdr:y>0.52151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231908" y="1279589"/>
          <a:ext cx="419646" cy="3417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/>
            <a:t>+1,9%</a:t>
          </a:r>
        </a:p>
      </cdr:txBody>
    </cdr:sp>
  </cdr:relSizeAnchor>
  <cdr:relSizeAnchor xmlns:cdr="http://schemas.openxmlformats.org/drawingml/2006/chartDrawing">
    <cdr:from>
      <cdr:x>0.67138</cdr:x>
      <cdr:y>0.16544</cdr:y>
    </cdr:from>
    <cdr:to>
      <cdr:x>0.75878</cdr:x>
      <cdr:y>0.4667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 flipV="1">
          <a:off x="4915535" y="599335"/>
          <a:ext cx="639911" cy="109135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0.62548</cdr:x>
      <cdr:y>0.27057</cdr:y>
    </cdr:from>
    <cdr:to>
      <cdr:x>0.70278</cdr:x>
      <cdr:y>0.38254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097364" y="727432"/>
          <a:ext cx="382769" cy="301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/>
            <a:t>+6,7%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0.25168</cdr:x>
      <cdr:y>0.06003</cdr:y>
    </cdr:from>
    <cdr:to>
      <cdr:x>0.4513</cdr:x>
      <cdr:y>0.25204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42719" y="217486"/>
          <a:ext cx="1461477" cy="6955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algn="l" defTabSz="1043056" rtl="0">
            <a:spcBef>
              <a:spcPct val="0"/>
            </a:spcBef>
          </a:pPr>
          <a:r>
            <a:rPr lang="ru-RU" sz="1200" b="1" kern="1200" dirty="0">
              <a:solidFill>
                <a:schemeClr val="tx1"/>
              </a:solidFill>
            </a:rPr>
            <a:t>Задолженность, </a:t>
          </a:r>
        </a:p>
        <a:p xmlns:a="http://schemas.openxmlformats.org/drawingml/2006/main">
          <a:pPr algn="l" defTabSz="1043056" rtl="0">
            <a:spcBef>
              <a:spcPct val="0"/>
            </a:spcBef>
          </a:pPr>
          <a:r>
            <a:rPr lang="ru-RU" sz="1200" b="1" kern="1200" dirty="0">
              <a:solidFill>
                <a:schemeClr val="tx1"/>
              </a:solidFill>
            </a:rPr>
            <a:t>образовавшаяся </a:t>
          </a:r>
        </a:p>
        <a:p xmlns:a="http://schemas.openxmlformats.org/drawingml/2006/main">
          <a:pPr algn="l" defTabSz="1043056" rtl="0">
            <a:spcBef>
              <a:spcPct val="0"/>
            </a:spcBef>
          </a:pPr>
          <a:r>
            <a:rPr lang="ru-RU" sz="1200" b="1" kern="1200" dirty="0">
              <a:solidFill>
                <a:schemeClr val="tx1"/>
              </a:solidFill>
            </a:rPr>
            <a:t>после 01.01.2019</a:t>
          </a:r>
        </a:p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2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0.2741</cdr:x>
      <cdr:y>0.25204</cdr:y>
    </cdr:from>
    <cdr:to>
      <cdr:x>0.34135</cdr:x>
      <cdr:y>0.38148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H="1">
          <a:off x="2006844" y="913056"/>
          <a:ext cx="492369" cy="46892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0.31787</cdr:x>
      <cdr:y>0.78059</cdr:y>
    </cdr:from>
    <cdr:to>
      <cdr:x>0.62418</cdr:x>
      <cdr:y>0.97195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27276" y="2827826"/>
          <a:ext cx="2242691" cy="693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algn="l" defTabSz="1043056" rtl="0">
            <a:spcBef>
              <a:spcPct val="0"/>
            </a:spcBef>
          </a:pPr>
          <a:r>
            <a:rPr lang="ru-RU" sz="1200" b="1" kern="1200" dirty="0">
              <a:solidFill>
                <a:srgbClr val="005AA9"/>
              </a:solidFill>
            </a:rPr>
            <a:t>Остаток по текущей задолженности </a:t>
          </a:r>
        </a:p>
        <a:p xmlns:a="http://schemas.openxmlformats.org/drawingml/2006/main">
          <a:pPr algn="l" defTabSz="1043056" rtl="0">
            <a:spcBef>
              <a:spcPct val="0"/>
            </a:spcBef>
          </a:pPr>
          <a:r>
            <a:rPr lang="ru-RU" sz="1200" b="1" kern="1200" dirty="0">
              <a:solidFill>
                <a:srgbClr val="005AA9"/>
              </a:solidFill>
            </a:rPr>
            <a:t>по состоянию на 04.09.2019</a:t>
          </a:r>
        </a:p>
        <a:p xmlns:a="http://schemas.openxmlformats.org/drawingml/2006/main">
          <a:pPr algn="l" defTabSz="1043056" rtl="0">
            <a:spcBef>
              <a:spcPct val="0"/>
            </a:spcBef>
          </a:pPr>
          <a:r>
            <a:rPr lang="ru-RU" sz="1200" b="1" kern="1200" dirty="0">
              <a:solidFill>
                <a:srgbClr val="005AA9"/>
              </a:solidFill>
            </a:rPr>
            <a:t>составляет </a:t>
          </a:r>
          <a:r>
            <a:rPr lang="ru-RU" sz="1200" b="1" kern="1200" dirty="0" smtClean="0">
              <a:solidFill>
                <a:srgbClr val="005AA9"/>
              </a:solidFill>
            </a:rPr>
            <a:t>1,8 млрд. </a:t>
          </a:r>
          <a:r>
            <a:rPr lang="ru-RU" sz="1200" b="1" kern="1200" dirty="0">
              <a:solidFill>
                <a:srgbClr val="005AA9"/>
              </a:solidFill>
            </a:rPr>
            <a:t>руб.</a:t>
          </a:r>
        </a:p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2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0.51317</cdr:x>
      <cdr:y>0.59538</cdr:y>
    </cdr:from>
    <cdr:to>
      <cdr:x>0.58789</cdr:x>
      <cdr:y>0.80895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 flipH="1">
          <a:off x="3757167" y="2156857"/>
          <a:ext cx="547077" cy="7737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7"/>
            <a:ext cx="2945660" cy="496332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7"/>
            <a:ext cx="2945660" cy="496332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r">
              <a:defRPr sz="1200"/>
            </a:lvl1pPr>
          </a:lstStyle>
          <a:p>
            <a:fld id="{17489909-71B7-476C-A353-5CCBE696994E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23050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3" rIns="92126" bIns="4606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9" y="4715162"/>
            <a:ext cx="5438140" cy="4466987"/>
          </a:xfrm>
          <a:prstGeom prst="rect">
            <a:avLst/>
          </a:prstGeom>
        </p:spPr>
        <p:txBody>
          <a:bodyPr vert="horz" lIns="92126" tIns="46063" rIns="92126" bIns="4606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90"/>
            <a:ext cx="2945660" cy="496332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90"/>
            <a:ext cx="2945660" cy="496332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r">
              <a:defRPr sz="1200"/>
            </a:lvl1pPr>
          </a:lstStyle>
          <a:p>
            <a:fld id="{385DF625-5088-4219-94DB-B06624172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85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35AEC-6240-45D3-A78A-C8D4CECEF4C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83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6"/>
            <a:ext cx="9142412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844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3098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61068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13098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93089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85369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81418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6481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03249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42662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05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308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02123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3064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86691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07863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3527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6535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7815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93154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29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30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5369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519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29085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9878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0886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42465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6340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3515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41814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4444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604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80478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6202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7770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1330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089363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9272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78950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03677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654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81418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684231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6"/>
            <a:ext cx="9142412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71527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40" y="3845720"/>
            <a:ext cx="923925" cy="282179"/>
          </a:xfrm>
          <a:prstGeom prst="rect">
            <a:avLst/>
          </a:prstGeom>
          <a:noFill/>
        </p:spPr>
        <p:txBody>
          <a:bodyPr lIns="41265" tIns="20633" rIns="41265" bIns="20633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DDAF-0AF6-4ABE-B83B-85540476493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8604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3"/>
            <a:ext cx="9142413" cy="514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3CD11-3589-4FC4-BAD3-9C961FFE7BB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6496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5"/>
            <a:ext cx="9142413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47153-C846-4E9D-BCA4-C5D28A27AE7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77942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8B09-27F3-4B3E-BCBA-42713A63654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22933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1AA50-C0A9-4626-8184-7DADBFECA2C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68036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4A87-A01D-4F22-955E-864C60B2258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2853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3" y="4404125"/>
            <a:ext cx="566739" cy="490537"/>
          </a:xfrm>
        </p:spPr>
        <p:txBody>
          <a:bodyPr/>
          <a:lstStyle>
            <a:lvl1pPr algn="ctr">
              <a:defRPr sz="12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0BBD6A6B-995D-4DB0-B583-8D3A1356F19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458930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2F5D9-17FF-4B8A-9086-F903DD3587A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520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6481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C74DC-DA40-4C44-82D9-EFD05A28A75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65259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C3CA-9670-47C7-BE9D-1F57EBE932B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15503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6C408-D565-4E51-B25E-D0DA0F38DA5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5818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19108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6340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326252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8177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30315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455253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661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032492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395253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75829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937859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27700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4160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59089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3648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874208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887642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69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426625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75017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186832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721509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348292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879437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758314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303409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7"/>
          <p:cNvSpPr txBox="1"/>
          <p:nvPr/>
        </p:nvSpPr>
        <p:spPr>
          <a:xfrm>
            <a:off x="5788053" y="4815019"/>
            <a:ext cx="3049347" cy="130151"/>
          </a:xfrm>
          <a:prstGeom prst="rect">
            <a:avLst/>
          </a:prstGeom>
          <a:noFill/>
        </p:spPr>
        <p:txBody>
          <a:bodyPr lIns="52693" tIns="26346" rIns="52693" bIns="26346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endParaRPr lang="en-US" sz="5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8053" y="4815019"/>
            <a:ext cx="3049347" cy="116880"/>
          </a:xfrm>
          <a:prstGeom prst="rect">
            <a:avLst/>
          </a:prstGeom>
          <a:noFill/>
        </p:spPr>
        <p:txBody>
          <a:bodyPr lIns="39551" tIns="19775" rIns="39551" bIns="19775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endParaRPr lang="en-US" sz="5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23853"/>
            <a:ext cx="8363939" cy="526298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dirty="0" smtClean="0"/>
              <a:t>Образец заголовка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1" y="1131592"/>
            <a:ext cx="8363939" cy="3528392"/>
          </a:xfrm>
        </p:spPr>
        <p:txBody>
          <a:bodyPr/>
          <a:lstStyle>
            <a:lvl1pPr marL="200344" indent="-200344">
              <a:defRPr sz="1900"/>
            </a:lvl1pPr>
            <a:lvl2pPr marL="429045" indent="-163751">
              <a:defRPr sz="1900"/>
            </a:lvl2pPr>
            <a:lvl3pPr marL="658661" indent="-165581">
              <a:defRPr sz="1900"/>
            </a:lvl3pPr>
            <a:lvl4pPr marL="859005" indent="-133561">
              <a:defRPr sz="1900"/>
            </a:lvl4pPr>
            <a:lvl5pPr marL="1053858" indent="-128988">
              <a:defRPr sz="1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85013" y="4857969"/>
            <a:ext cx="3914979" cy="124650"/>
          </a:xfrm>
        </p:spPr>
        <p:txBody>
          <a:bodyPr anchor="ctr"/>
          <a:lstStyle>
            <a:lvl1pPr marL="0" indent="0" algn="l" defTabSz="526907" rtl="0" eaLnBrk="1" latinLnBrk="0" hangingPunct="1">
              <a:buNone/>
              <a:defRPr lang="en-US" sz="500" kern="1200" spc="0" baseline="0" dirty="0" smtClean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Segoe UI Light" panose="020B0502040204020203" pitchFamily="34" charset="0"/>
                <a:ea typeface="+mn-ea"/>
                <a:cs typeface="+mn-cs"/>
              </a:defRPr>
            </a:lvl1pPr>
            <a:lvl2pPr marL="0" indent="0" algn="l" defTabSz="526907" rtl="0" eaLnBrk="1" latinLnBrk="0" hangingPunct="1">
              <a:buNone/>
              <a:defRPr lang="en-US" sz="500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0" indent="0" algn="l" defTabSz="526907" rtl="0" eaLnBrk="1" latinLnBrk="0" hangingPunct="1">
              <a:buNone/>
              <a:defRPr lang="en-US" sz="500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0" indent="0" algn="l" defTabSz="526907" rtl="0" eaLnBrk="1" latinLnBrk="0" hangingPunct="1">
              <a:buNone/>
              <a:defRPr lang="en-US" sz="500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0" indent="0" algn="l" defTabSz="526907" rtl="0" eaLnBrk="1" latinLnBrk="0" hangingPunct="1">
              <a:buNone/>
              <a:defRPr lang="en-US" sz="500" kern="1200" dirty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243893" y="4731549"/>
            <a:ext cx="708025" cy="275035"/>
          </a:xfrm>
        </p:spPr>
        <p:txBody>
          <a:bodyPr lIns="60134" tIns="30067" rIns="60134" bIns="30067"/>
          <a:lstStyle>
            <a:lvl1pPr algn="r">
              <a:defRPr sz="600" b="0" i="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>
              <a:defRPr/>
            </a:pPr>
            <a:fld id="{9A54D30B-CB97-48CC-94EC-352FC82BBC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775324"/>
      </p:ext>
    </p:extLst>
  </p:cSld>
  <p:clrMapOvr>
    <a:masterClrMapping/>
  </p:clrMapOvr>
  <p:transition spd="slow"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058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02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40" y="3845720"/>
            <a:ext cx="923925" cy="282179"/>
          </a:xfrm>
          <a:prstGeom prst="rect">
            <a:avLst/>
          </a:prstGeom>
          <a:noFill/>
        </p:spPr>
        <p:txBody>
          <a:bodyPr lIns="41265" tIns="20633" rIns="41265" bIns="20633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93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30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866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0786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35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653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78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93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2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3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3"/>
            <a:ext cx="9142413" cy="514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979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51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2908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987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088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4246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634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351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4181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444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5"/>
            <a:ext cx="9142413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543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6041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8047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620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777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133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0893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927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7895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03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311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6543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6842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6"/>
            <a:ext cx="9142412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7152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40" y="3845720"/>
            <a:ext cx="923925" cy="282179"/>
          </a:xfrm>
          <a:prstGeom prst="rect">
            <a:avLst/>
          </a:prstGeom>
          <a:noFill/>
        </p:spPr>
        <p:txBody>
          <a:bodyPr lIns="41265" tIns="20633" rIns="41265" bIns="20633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DDAF-0AF6-4ABE-B83B-85540476493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8604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3"/>
            <a:ext cx="9142413" cy="514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3CD11-3589-4FC4-BAD3-9C961FFE7BB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6496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5"/>
            <a:ext cx="9142413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47153-C846-4E9D-BCA4-C5D28A27AE7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7794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8B09-27F3-4B3E-BCBA-42713A63654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2293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1AA50-C0A9-4626-8184-7DADBFECA2C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6803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4A87-A01D-4F22-955E-864C60B2258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2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824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3" y="4404125"/>
            <a:ext cx="566739" cy="490537"/>
          </a:xfrm>
        </p:spPr>
        <p:txBody>
          <a:bodyPr/>
          <a:lstStyle>
            <a:lvl1pPr algn="ctr">
              <a:defRPr sz="12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0BBD6A6B-995D-4DB0-B583-8D3A1356F19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45893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2F5D9-17FF-4B8A-9086-F903DD3587A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5200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C74DC-DA40-4C44-82D9-EFD05A28A75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6525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C3CA-9670-47C7-BE9D-1F57EBE932B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15503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6C408-D565-4E51-B25E-D0DA0F38DA5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581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1910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6340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32625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8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754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303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45525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66188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39525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7582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93785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2770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416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59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3" y="4404125"/>
            <a:ext cx="566739" cy="490537"/>
          </a:xfrm>
        </p:spPr>
        <p:txBody>
          <a:bodyPr/>
          <a:lstStyle>
            <a:lvl1pPr algn="ctr">
              <a:defRPr sz="1200" i="0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974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3648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87420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88764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698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7501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18683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72150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34829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87943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75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1068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30340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6"/>
            <a:ext cx="9142412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84471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40" y="3845720"/>
            <a:ext cx="923925" cy="282179"/>
          </a:xfrm>
          <a:prstGeom prst="rect">
            <a:avLst/>
          </a:prstGeom>
          <a:noFill/>
        </p:spPr>
        <p:txBody>
          <a:bodyPr lIns="41265" tIns="20633" rIns="41265" bIns="20633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39388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3"/>
            <a:ext cx="9142413" cy="514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9794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5"/>
            <a:ext cx="9142413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55436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13116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9824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975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3" y="4404125"/>
            <a:ext cx="566739" cy="490537"/>
          </a:xfrm>
        </p:spPr>
        <p:txBody>
          <a:bodyPr/>
          <a:lstStyle>
            <a:lvl1pPr algn="ctr">
              <a:defRPr sz="12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4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9.xml"/><Relationship Id="rId7" Type="http://schemas.openxmlformats.org/officeDocument/2006/relationships/slideLayout" Target="../slideLayouts/slideLayout123.xml"/><Relationship Id="rId12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18.xml"/><Relationship Id="rId1" Type="http://schemas.openxmlformats.org/officeDocument/2006/relationships/slideLayout" Target="../slideLayouts/slideLayout117.xml"/><Relationship Id="rId6" Type="http://schemas.openxmlformats.org/officeDocument/2006/relationships/slideLayout" Target="../slideLayouts/slideLayout122.xml"/><Relationship Id="rId11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1.xml"/><Relationship Id="rId10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0.xml"/><Relationship Id="rId9" Type="http://schemas.openxmlformats.org/officeDocument/2006/relationships/slideLayout" Target="../slideLayouts/slideLayout125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6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31.xml"/><Relationship Id="rId7" Type="http://schemas.openxmlformats.org/officeDocument/2006/relationships/slideLayout" Target="../slideLayouts/slideLayout135.xml"/><Relationship Id="rId12" Type="http://schemas.openxmlformats.org/officeDocument/2006/relationships/slideLayout" Target="../slideLayouts/slideLayout140.xml"/><Relationship Id="rId2" Type="http://schemas.openxmlformats.org/officeDocument/2006/relationships/slideLayout" Target="../slideLayouts/slideLayout130.xml"/><Relationship Id="rId1" Type="http://schemas.openxmlformats.org/officeDocument/2006/relationships/slideLayout" Target="../slideLayouts/slideLayout129.xml"/><Relationship Id="rId6" Type="http://schemas.openxmlformats.org/officeDocument/2006/relationships/slideLayout" Target="../slideLayouts/slideLayout134.xml"/><Relationship Id="rId11" Type="http://schemas.openxmlformats.org/officeDocument/2006/relationships/slideLayout" Target="../slideLayouts/slideLayout139.xml"/><Relationship Id="rId5" Type="http://schemas.openxmlformats.org/officeDocument/2006/relationships/slideLayout" Target="../slideLayouts/slideLayout133.xml"/><Relationship Id="rId10" Type="http://schemas.openxmlformats.org/officeDocument/2006/relationships/slideLayout" Target="../slideLayouts/slideLayout138.xml"/><Relationship Id="rId4" Type="http://schemas.openxmlformats.org/officeDocument/2006/relationships/slideLayout" Target="../slideLayouts/slideLayout132.xml"/><Relationship Id="rId9" Type="http://schemas.openxmlformats.org/officeDocument/2006/relationships/slideLayout" Target="../slideLayouts/slideLayout137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8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43.xml"/><Relationship Id="rId7" Type="http://schemas.openxmlformats.org/officeDocument/2006/relationships/slideLayout" Target="../slideLayouts/slideLayout147.xml"/><Relationship Id="rId12" Type="http://schemas.openxmlformats.org/officeDocument/2006/relationships/slideLayout" Target="../slideLayouts/slideLayout152.xml"/><Relationship Id="rId2" Type="http://schemas.openxmlformats.org/officeDocument/2006/relationships/slideLayout" Target="../slideLayouts/slideLayout142.xml"/><Relationship Id="rId1" Type="http://schemas.openxmlformats.org/officeDocument/2006/relationships/slideLayout" Target="../slideLayouts/slideLayout141.xml"/><Relationship Id="rId6" Type="http://schemas.openxmlformats.org/officeDocument/2006/relationships/slideLayout" Target="../slideLayouts/slideLayout146.xml"/><Relationship Id="rId11" Type="http://schemas.openxmlformats.org/officeDocument/2006/relationships/slideLayout" Target="../slideLayouts/slideLayout151.xml"/><Relationship Id="rId5" Type="http://schemas.openxmlformats.org/officeDocument/2006/relationships/slideLayout" Target="../slideLayouts/slideLayout145.xml"/><Relationship Id="rId10" Type="http://schemas.openxmlformats.org/officeDocument/2006/relationships/slideLayout" Target="../slideLayouts/slideLayout150.xml"/><Relationship Id="rId4" Type="http://schemas.openxmlformats.org/officeDocument/2006/relationships/slideLayout" Target="../slideLayouts/slideLayout144.xml"/><Relationship Id="rId9" Type="http://schemas.openxmlformats.org/officeDocument/2006/relationships/slideLayout" Target="../slideLayouts/slideLayout14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slideLayout" Target="../slideLayouts/slideLayout177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Relationship Id="rId14" Type="http://schemas.openxmlformats.org/officeDocument/2006/relationships/theme" Target="../theme/theme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7" y="367905"/>
            <a:ext cx="7343775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7" y="1200151"/>
            <a:ext cx="7343775" cy="362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4531524"/>
            <a:ext cx="619125" cy="47386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 smtClean="0">
                <a:solidFill>
                  <a:schemeClr val="bg1"/>
                </a:solidFill>
              </a:defRPr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3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2pPr>
      <a:lvl3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3pPr>
      <a:lvl4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4pPr>
      <a:lvl5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5pPr>
      <a:lvl6pPr marL="235406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6pPr>
      <a:lvl7pPr marL="470813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7pPr>
      <a:lvl8pPr marL="706219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8pPr>
      <a:lvl9pPr marL="941625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9pPr>
    </p:titleStyle>
    <p:bodyStyle>
      <a:lvl1pPr marL="163477" algn="l" defTabSz="469995" rtl="0" eaLnBrk="1" fontAlgn="base" hangingPunct="1">
        <a:spcBef>
          <a:spcPct val="20000"/>
        </a:spcBef>
        <a:spcAft>
          <a:spcPct val="0"/>
        </a:spcAft>
        <a:buFont typeface="+mj-lt"/>
        <a:defRPr sz="1600" kern="1200">
          <a:solidFill>
            <a:srgbClr val="005AA9"/>
          </a:solidFill>
          <a:latin typeface="+mj-lt"/>
          <a:ea typeface="+mn-ea"/>
          <a:cs typeface="+mn-cs"/>
        </a:defRPr>
      </a:lvl1pPr>
      <a:lvl2pPr marL="163477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100" kern="1200">
          <a:solidFill>
            <a:srgbClr val="504F53"/>
          </a:solidFill>
          <a:latin typeface="+mj-lt"/>
          <a:ea typeface="+mn-ea"/>
          <a:cs typeface="+mn-cs"/>
        </a:defRPr>
      </a:lvl2pPr>
      <a:lvl3pPr marL="321231" indent="-116886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161842" algn="just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700" kern="1200">
          <a:solidFill>
            <a:srgbClr val="504F53"/>
          </a:solidFill>
          <a:latin typeface="+mj-lt"/>
          <a:ea typeface="+mn-ea"/>
          <a:cs typeface="+mn-cs"/>
        </a:defRPr>
      </a:lvl4pPr>
      <a:lvl5pPr marL="647367" algn="l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60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67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1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7" y="367905"/>
            <a:ext cx="7343775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7" y="1200151"/>
            <a:ext cx="7343775" cy="362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4531524"/>
            <a:ext cx="619125" cy="47386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B3045-1F38-4F49-8A47-0198A9AFB45E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67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</p:sldLayoutIdLst>
  <p:hf hdr="0" ftr="0" dt="0"/>
  <p:txStyles>
    <p:titleStyle>
      <a:lvl1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2pPr>
      <a:lvl3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3pPr>
      <a:lvl4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4pPr>
      <a:lvl5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5pPr>
      <a:lvl6pPr marL="235406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6pPr>
      <a:lvl7pPr marL="470813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7pPr>
      <a:lvl8pPr marL="706219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8pPr>
      <a:lvl9pPr marL="941625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9pPr>
    </p:titleStyle>
    <p:bodyStyle>
      <a:lvl1pPr marL="163477" algn="l" defTabSz="469995" rtl="0" eaLnBrk="1" fontAlgn="base" hangingPunct="1">
        <a:spcBef>
          <a:spcPct val="20000"/>
        </a:spcBef>
        <a:spcAft>
          <a:spcPct val="0"/>
        </a:spcAft>
        <a:buFont typeface="+mj-lt"/>
        <a:defRPr sz="1600" kern="1200">
          <a:solidFill>
            <a:srgbClr val="005AA9"/>
          </a:solidFill>
          <a:latin typeface="+mj-lt"/>
          <a:ea typeface="+mn-ea"/>
          <a:cs typeface="+mn-cs"/>
        </a:defRPr>
      </a:lvl1pPr>
      <a:lvl2pPr marL="163477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100" kern="1200">
          <a:solidFill>
            <a:srgbClr val="504F53"/>
          </a:solidFill>
          <a:latin typeface="+mj-lt"/>
          <a:ea typeface="+mn-ea"/>
          <a:cs typeface="+mn-cs"/>
        </a:defRPr>
      </a:lvl2pPr>
      <a:lvl3pPr marL="321231" indent="-116886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161842" algn="just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700" kern="1200">
          <a:solidFill>
            <a:srgbClr val="504F53"/>
          </a:solidFill>
          <a:latin typeface="+mj-lt"/>
          <a:ea typeface="+mn-ea"/>
          <a:cs typeface="+mn-cs"/>
        </a:defRPr>
      </a:lvl4pPr>
      <a:lvl5pPr marL="647367" algn="l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60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62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31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08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752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67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53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1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54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7" y="367905"/>
            <a:ext cx="7343775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7" y="1200151"/>
            <a:ext cx="7343775" cy="362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4531524"/>
            <a:ext cx="619125" cy="47386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B3045-1F38-4F49-8A47-0198A9AFB45E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67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55" r:id="rId13"/>
  </p:sldLayoutIdLst>
  <p:hf hdr="0" ftr="0" dt="0"/>
  <p:txStyles>
    <p:titleStyle>
      <a:lvl1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2pPr>
      <a:lvl3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3pPr>
      <a:lvl4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4pPr>
      <a:lvl5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5pPr>
      <a:lvl6pPr marL="235406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6pPr>
      <a:lvl7pPr marL="470813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7pPr>
      <a:lvl8pPr marL="706219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8pPr>
      <a:lvl9pPr marL="941625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9pPr>
    </p:titleStyle>
    <p:bodyStyle>
      <a:lvl1pPr marL="163477" algn="l" defTabSz="469995" rtl="0" eaLnBrk="1" fontAlgn="base" hangingPunct="1">
        <a:spcBef>
          <a:spcPct val="20000"/>
        </a:spcBef>
        <a:spcAft>
          <a:spcPct val="0"/>
        </a:spcAft>
        <a:buFont typeface="+mj-lt"/>
        <a:defRPr sz="1600" kern="1200">
          <a:solidFill>
            <a:srgbClr val="005AA9"/>
          </a:solidFill>
          <a:latin typeface="+mj-lt"/>
          <a:ea typeface="+mn-ea"/>
          <a:cs typeface="+mn-cs"/>
        </a:defRPr>
      </a:lvl1pPr>
      <a:lvl2pPr marL="163477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100" kern="1200">
          <a:solidFill>
            <a:srgbClr val="504F53"/>
          </a:solidFill>
          <a:latin typeface="+mj-lt"/>
          <a:ea typeface="+mn-ea"/>
          <a:cs typeface="+mn-cs"/>
        </a:defRPr>
      </a:lvl2pPr>
      <a:lvl3pPr marL="321231" indent="-116886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161842" algn="just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700" kern="1200">
          <a:solidFill>
            <a:srgbClr val="504F53"/>
          </a:solidFill>
          <a:latin typeface="+mj-lt"/>
          <a:ea typeface="+mn-ea"/>
          <a:cs typeface="+mn-cs"/>
        </a:defRPr>
      </a:lvl4pPr>
      <a:lvl5pPr marL="647367" algn="l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60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62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56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31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7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7" y="367905"/>
            <a:ext cx="7343775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7" y="1200151"/>
            <a:ext cx="7343775" cy="362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4531524"/>
            <a:ext cx="619125" cy="47386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 smtClean="0">
                <a:solidFill>
                  <a:schemeClr val="bg1"/>
                </a:solidFill>
              </a:defRPr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3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</p:sldLayoutIdLst>
  <p:hf hdr="0" ftr="0" dt="0"/>
  <p:txStyles>
    <p:titleStyle>
      <a:lvl1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2pPr>
      <a:lvl3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3pPr>
      <a:lvl4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4pPr>
      <a:lvl5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5pPr>
      <a:lvl6pPr marL="235406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6pPr>
      <a:lvl7pPr marL="470813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7pPr>
      <a:lvl8pPr marL="706219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8pPr>
      <a:lvl9pPr marL="941625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9pPr>
    </p:titleStyle>
    <p:bodyStyle>
      <a:lvl1pPr marL="163477" algn="l" defTabSz="469995" rtl="0" eaLnBrk="1" fontAlgn="base" hangingPunct="1">
        <a:spcBef>
          <a:spcPct val="20000"/>
        </a:spcBef>
        <a:spcAft>
          <a:spcPct val="0"/>
        </a:spcAft>
        <a:buFont typeface="+mj-lt"/>
        <a:defRPr sz="1600" kern="1200">
          <a:solidFill>
            <a:srgbClr val="005AA9"/>
          </a:solidFill>
          <a:latin typeface="+mj-lt"/>
          <a:ea typeface="+mn-ea"/>
          <a:cs typeface="+mn-cs"/>
        </a:defRPr>
      </a:lvl1pPr>
      <a:lvl2pPr marL="163477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100" kern="1200">
          <a:solidFill>
            <a:srgbClr val="504F53"/>
          </a:solidFill>
          <a:latin typeface="+mj-lt"/>
          <a:ea typeface="+mn-ea"/>
          <a:cs typeface="+mn-cs"/>
        </a:defRPr>
      </a:lvl2pPr>
      <a:lvl3pPr marL="321231" indent="-116886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161842" algn="just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700" kern="1200">
          <a:solidFill>
            <a:srgbClr val="504F53"/>
          </a:solidFill>
          <a:latin typeface="+mj-lt"/>
          <a:ea typeface="+mn-ea"/>
          <a:cs typeface="+mn-cs"/>
        </a:defRPr>
      </a:lvl4pPr>
      <a:lvl5pPr marL="647367" algn="l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60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08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6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357158" y="1553759"/>
            <a:ext cx="8424936" cy="243027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dirty="0"/>
              <a:t>«Результаты работы налоговых органов округа по урегулированию задолженности за 6 месяцев 2019 года. Механизм взыскания задолженности, включая задолженность текущего периода. Результаты эффективности взыскания на всех стадиях применения мер принудительного взыскания задолженности, включая задолженность бюджетных учреждений, субъектов среднего и малого предпринимательства» </a:t>
            </a:r>
            <a:r>
              <a:rPr lang="ru-RU" sz="2000" dirty="0">
                <a:latin typeface="Book Antiqua" pitchFamily="18" charset="0"/>
                <a:cs typeface="Arial" pitchFamily="34" charset="0"/>
              </a:rPr>
              <a:t> </a:t>
            </a:r>
          </a:p>
        </p:txBody>
      </p:sp>
      <p:sp>
        <p:nvSpPr>
          <p:cNvPr id="3" name="Заголовок 3"/>
          <p:cNvSpPr txBox="1">
            <a:spLocks/>
          </p:cNvSpPr>
          <p:nvPr/>
        </p:nvSpPr>
        <p:spPr bwMode="auto">
          <a:xfrm>
            <a:off x="825600" y="4010435"/>
            <a:ext cx="7772400" cy="643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Autofit/>
          </a:bodyPr>
          <a:lstStyle>
            <a:lvl1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2pPr>
            <a:lvl3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3pPr>
            <a:lvl4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4pPr>
            <a:lvl5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sz="1600" dirty="0" smtClean="0">
                <a:latin typeface="Book Antiqua" pitchFamily="18" charset="0"/>
                <a:cs typeface="Times New Roman" pitchFamily="18" charset="0"/>
              </a:rPr>
              <a:t>Начальник отдела урегулирования задолженности УФНС России по Ямало-Ненецкому автономному округу </a:t>
            </a:r>
          </a:p>
          <a:p>
            <a:pPr algn="ctr">
              <a:lnSpc>
                <a:spcPct val="100000"/>
              </a:lnSpc>
            </a:pPr>
            <a:r>
              <a:rPr lang="ru-RU" sz="1600" dirty="0" smtClean="0">
                <a:latin typeface="Book Antiqua" pitchFamily="18" charset="0"/>
                <a:cs typeface="Times New Roman" pitchFamily="18" charset="0"/>
              </a:rPr>
              <a:t>Огнёва Анна Алексеевна</a:t>
            </a:r>
            <a:endParaRPr lang="ru-RU" sz="16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92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Динамика совокупной задолженности Ямало-Ненецкого автономного округа в </a:t>
            </a:r>
            <a:r>
              <a:rPr lang="ru-RU" sz="2000" dirty="0" smtClean="0"/>
              <a:t>первом полугодии 2019 года, </a:t>
            </a:r>
            <a:r>
              <a:rPr lang="ru-RU" sz="2000" dirty="0"/>
              <a:t>в млрд</a:t>
            </a:r>
            <a:r>
              <a:rPr lang="ru-RU" sz="2000" dirty="0" smtClean="0"/>
              <a:t>. руб</a:t>
            </a:r>
            <a:r>
              <a:rPr lang="ru-RU" sz="2000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053006"/>
              </p:ext>
            </p:extLst>
          </p:nvPr>
        </p:nvGraphicFramePr>
        <p:xfrm>
          <a:off x="822325" y="1204913"/>
          <a:ext cx="7321550" cy="362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0258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задолженности по состоянию на 01.07.2019, млрд. руб.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243299"/>
              </p:ext>
            </p:extLst>
          </p:nvPr>
        </p:nvGraphicFramePr>
        <p:xfrm>
          <a:off x="822325" y="1204913"/>
          <a:ext cx="7321550" cy="362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746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Причины роста задолженности по состоянию на 01.07.2019, </a:t>
            </a:r>
            <a:r>
              <a:rPr lang="ru-RU" dirty="0" smtClean="0"/>
              <a:t>млрд. </a:t>
            </a:r>
            <a:r>
              <a:rPr lang="ru-RU" dirty="0"/>
              <a:t>руб. (+</a:t>
            </a:r>
            <a:r>
              <a:rPr lang="ru-RU" dirty="0" smtClean="0"/>
              <a:t>1,4млрд.руб</a:t>
            </a:r>
            <a:r>
              <a:rPr lang="ru-RU" dirty="0"/>
              <a:t>. с начала года)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661158"/>
              </p:ext>
            </p:extLst>
          </p:nvPr>
        </p:nvGraphicFramePr>
        <p:xfrm>
          <a:off x="838279" y="1164681"/>
          <a:ext cx="7321550" cy="362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6059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0486" y="1204911"/>
          <a:ext cx="8394064" cy="297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864"/>
                <a:gridCol w="1151223"/>
                <a:gridCol w="1367369"/>
                <a:gridCol w="1199152"/>
                <a:gridCol w="1199152"/>
                <a:gridCol w="1199152"/>
                <a:gridCol w="1199152"/>
              </a:tblGrid>
              <a:tr h="538370">
                <a:tc gridSpan="2">
                  <a:txBody>
                    <a:bodyPr/>
                    <a:lstStyle/>
                    <a:p>
                      <a:pPr marL="0" marR="0" indent="0" algn="ctr" defTabSz="4707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«Процессные» меры взыскания долга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4707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Приоритетные направления «проектного» подхода к взысканию задолженности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6910">
                <a:tc>
                  <a:txBody>
                    <a:bodyPr/>
                    <a:lstStyle/>
                    <a:p>
                      <a:pPr marL="0" marR="0" indent="0" algn="ctr" defTabSz="4707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Погашение налогового долга по результатам применения процессных мер </a:t>
                      </a:r>
                    </a:p>
                    <a:p>
                      <a:pPr algn="ctr"/>
                      <a:endParaRPr lang="ru-RU" sz="115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Уменьшение суммы задолженности за счет проведения</a:t>
                      </a:r>
                    </a:p>
                    <a:p>
                      <a:pPr algn="ctr"/>
                      <a:r>
                        <a:rPr lang="ru-RU" sz="11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уточнений платежей, </a:t>
                      </a:r>
                    </a:p>
                    <a:p>
                      <a:pPr algn="ctr"/>
                      <a:r>
                        <a:rPr lang="ru-RU" sz="11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зачетов переплаты в счет долга </a:t>
                      </a:r>
                    </a:p>
                    <a:p>
                      <a:pPr algn="ctr"/>
                      <a:endParaRPr lang="ru-RU" sz="115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Уменьшение суммы налогового долга за счет проведения</a:t>
                      </a:r>
                    </a:p>
                    <a:p>
                      <a:pPr algn="ctr"/>
                      <a:r>
                        <a:rPr lang="ru-RU" sz="11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индивидуальной работы с  налогоплательщиками, а также по итогам МВК </a:t>
                      </a:r>
                    </a:p>
                    <a:p>
                      <a:pPr algn="ctr"/>
                      <a:endParaRPr lang="ru-RU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707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Уменьшение суммы налогового долга за счет взыскания дебиторской задолженности </a:t>
                      </a:r>
                    </a:p>
                    <a:p>
                      <a:pPr algn="ctr"/>
                      <a:endParaRPr lang="ru-RU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707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Погашение налогового долга по результатам применения статей 45 НК РФ и 199.2 УК РФ </a:t>
                      </a:r>
                    </a:p>
                    <a:p>
                      <a:pPr algn="ctr"/>
                      <a:endParaRPr lang="ru-RU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707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Погашение налогового долга после направления проекта на банкротство на согласование </a:t>
                      </a:r>
                    </a:p>
                    <a:p>
                      <a:pPr algn="ctr"/>
                      <a:endParaRPr lang="ru-RU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dirty="0" smtClean="0"/>
                        <a:t>Принятие решений по обеспечительным мерам в рамках п.10</a:t>
                      </a:r>
                      <a:r>
                        <a:rPr lang="ru-RU" sz="1150" baseline="0" dirty="0" smtClean="0"/>
                        <a:t> ст.101 НК РФ</a:t>
                      </a:r>
                      <a:endParaRPr lang="ru-RU" sz="11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«Процессные» и «Проектные» меры взыскания задолженности с ЮЛ и ИП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07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Меры принудительного взыскания, принятые в первом полугодии 2019 года, млн. руб.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576633"/>
              </p:ext>
            </p:extLst>
          </p:nvPr>
        </p:nvGraphicFramePr>
        <p:xfrm>
          <a:off x="822325" y="1204913"/>
          <a:ext cx="7321550" cy="362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717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0484" y="1204911"/>
          <a:ext cx="8262498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083"/>
                <a:gridCol w="1377083"/>
                <a:gridCol w="1377083"/>
                <a:gridCol w="1377083"/>
                <a:gridCol w="1377083"/>
                <a:gridCol w="1377083"/>
              </a:tblGrid>
              <a:tr h="979124"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Индивидуальная работа с  налогоплательщиками, МВК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</a:t>
                      </a:r>
                    </a:p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информационной</a:t>
                      </a:r>
                    </a:p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работы с  учредителями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707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Взыскание дебиторской задолженности </a:t>
                      </a:r>
                    </a:p>
                    <a:p>
                      <a:pPr algn="ctr"/>
                      <a:endParaRPr lang="ru-RU" sz="10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707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</a:t>
                      </a:r>
                    </a:p>
                    <a:p>
                      <a:pPr marL="0" marR="0" indent="0" algn="ctr" defTabSz="4707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применения статей 45 НК РФ и 199.2 УК РФ </a:t>
                      </a:r>
                    </a:p>
                    <a:p>
                      <a:pPr algn="ctr"/>
                      <a:endParaRPr lang="ru-RU" sz="10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707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Погашение налогового долга после направления в УФНС проекта на банкротство на согласование </a:t>
                      </a:r>
                    </a:p>
                    <a:p>
                      <a:pPr algn="ctr"/>
                      <a:endParaRPr lang="ru-RU" sz="10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707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Принятие решений по обеспечительным мерам в рамках п.10 ст.101 НК РФ</a:t>
                      </a:r>
                    </a:p>
                    <a:p>
                      <a:pPr algn="ctr"/>
                      <a:endParaRPr lang="ru-RU" sz="10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3790"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Направлены в ТНО рекомендации о заслушивании на МВК руководителей 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 организаций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итогам 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поступило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налоговых доходов в размере </a:t>
                      </a:r>
                    </a:p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721 млн. руб. 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22 организациям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Направлено писем </a:t>
                      </a:r>
                    </a:p>
                    <a:p>
                      <a:pPr algn="ctr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отношении 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налогоплательщиков. </a:t>
                      </a:r>
                    </a:p>
                    <a:p>
                      <a:pPr algn="ctr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Погашено налогового долга </a:t>
                      </a:r>
                    </a:p>
                    <a:p>
                      <a:pPr algn="ctr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размере 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 млн. руб. </a:t>
                      </a:r>
                    </a:p>
                    <a:p>
                      <a:pPr algn="ctr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организациям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Погашено за счет взыскания </a:t>
                      </a:r>
                    </a:p>
                    <a:p>
                      <a:pPr algn="ctr"/>
                      <a:r>
                        <a:rPr lang="ru-RU" sz="1000" dirty="0" smtClean="0"/>
                        <a:t>Дт-задолженности </a:t>
                      </a:r>
                    </a:p>
                    <a:p>
                      <a:pPr algn="ctr"/>
                      <a:r>
                        <a:rPr lang="ru-RU" sz="1000" dirty="0" smtClean="0"/>
                        <a:t>по </a:t>
                      </a:r>
                      <a:r>
                        <a:rPr lang="ru-RU" sz="1000" b="1" dirty="0" smtClean="0"/>
                        <a:t>8 организациям </a:t>
                      </a:r>
                      <a:r>
                        <a:rPr lang="ru-RU" sz="1000" dirty="0" smtClean="0"/>
                        <a:t>на общую сумму </a:t>
                      </a:r>
                    </a:p>
                    <a:p>
                      <a:pPr algn="ctr"/>
                      <a:r>
                        <a:rPr lang="ru-RU" sz="1000" b="1" dirty="0" smtClean="0"/>
                        <a:t>130.5 млн. руб.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Направлен в УФНС проект на согласование  по </a:t>
                      </a:r>
                      <a:r>
                        <a:rPr lang="ru-RU" sz="1000" b="1" dirty="0" smtClean="0"/>
                        <a:t>1</a:t>
                      </a:r>
                      <a:r>
                        <a:rPr lang="ru-RU" sz="1000" dirty="0" smtClean="0"/>
                        <a:t> налогоплательщику на сумму </a:t>
                      </a:r>
                    </a:p>
                    <a:p>
                      <a:pPr algn="ctr"/>
                      <a:r>
                        <a:rPr lang="ru-RU" sz="1000" b="1" dirty="0" smtClean="0"/>
                        <a:t>188 млн. руб.</a:t>
                      </a:r>
                    </a:p>
                    <a:p>
                      <a:pPr algn="ctr"/>
                      <a:endParaRPr lang="ru-RU" sz="1000" b="1" dirty="0" smtClean="0"/>
                    </a:p>
                    <a:p>
                      <a:pPr algn="ctr"/>
                      <a:r>
                        <a:rPr lang="ru-RU" sz="1000" b="0" dirty="0" smtClean="0"/>
                        <a:t>Подготовлено для направления по </a:t>
                      </a:r>
                      <a:r>
                        <a:rPr lang="ru-RU" sz="1000" b="1" dirty="0" smtClean="0"/>
                        <a:t>1 организации </a:t>
                      </a:r>
                      <a:r>
                        <a:rPr lang="ru-RU" sz="1000" b="0" dirty="0" smtClean="0"/>
                        <a:t>на сумму</a:t>
                      </a:r>
                    </a:p>
                    <a:p>
                      <a:pPr algn="ctr"/>
                      <a:r>
                        <a:rPr lang="ru-RU" sz="1000" b="1" dirty="0" smtClean="0"/>
                        <a:t> 79 млн. руб.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Подготовлены проекты в отношении </a:t>
                      </a:r>
                      <a:r>
                        <a:rPr lang="ru-RU" sz="1000" b="1" dirty="0" smtClean="0"/>
                        <a:t>122</a:t>
                      </a:r>
                      <a:r>
                        <a:rPr lang="ru-RU" sz="1000" b="1" baseline="0" dirty="0" smtClean="0"/>
                        <a:t> </a:t>
                      </a:r>
                      <a:r>
                        <a:rPr lang="ru-RU" sz="1000" b="1" dirty="0" smtClean="0"/>
                        <a:t>организаций</a:t>
                      </a:r>
                      <a:r>
                        <a:rPr lang="ru-RU" sz="1000" dirty="0" smtClean="0"/>
                        <a:t>.</a:t>
                      </a:r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Погашено после направления проекта </a:t>
                      </a:r>
                      <a:r>
                        <a:rPr lang="ru-RU" sz="1000" b="1" dirty="0" smtClean="0"/>
                        <a:t>59 млн. руб. </a:t>
                      </a:r>
                      <a:r>
                        <a:rPr lang="ru-RU" sz="1000" b="0" dirty="0" smtClean="0"/>
                        <a:t>по</a:t>
                      </a:r>
                      <a:r>
                        <a:rPr lang="ru-RU" sz="1000" b="1" dirty="0" smtClean="0"/>
                        <a:t> 37 организациям</a:t>
                      </a:r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Подготовлено </a:t>
                      </a:r>
                    </a:p>
                    <a:p>
                      <a:pPr algn="ctr"/>
                      <a:r>
                        <a:rPr lang="ru-RU" sz="1000" b="1" dirty="0" smtClean="0"/>
                        <a:t>25 проектов,</a:t>
                      </a:r>
                      <a:r>
                        <a:rPr lang="ru-RU" sz="1000" b="1" baseline="0" dirty="0" smtClean="0"/>
                        <a:t> </a:t>
                      </a:r>
                      <a:r>
                        <a:rPr lang="ru-RU" sz="1000" b="0" baseline="0" dirty="0" smtClean="0"/>
                        <a:t>из них: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000" b="0" baseline="0" dirty="0" smtClean="0"/>
                        <a:t> приняты решения по </a:t>
                      </a:r>
                      <a:r>
                        <a:rPr lang="ru-RU" sz="1000" b="1" baseline="0" dirty="0" smtClean="0"/>
                        <a:t>19 </a:t>
                      </a:r>
                      <a:r>
                        <a:rPr lang="ru-RU" sz="1000" b="0" baseline="0" dirty="0" smtClean="0"/>
                        <a:t>на сумму </a:t>
                      </a:r>
                      <a:r>
                        <a:rPr lang="ru-RU" sz="1000" b="1" baseline="0" dirty="0" smtClean="0"/>
                        <a:t>215.6 млн. руб.</a:t>
                      </a:r>
                      <a:r>
                        <a:rPr lang="ru-RU" sz="1000" b="0" baseline="0" dirty="0" smtClean="0"/>
                        <a:t>,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000" b="0" baseline="0" dirty="0" smtClean="0"/>
                        <a:t> подлежит включению в РТК по </a:t>
                      </a:r>
                      <a:r>
                        <a:rPr lang="ru-RU" sz="1000" b="1" baseline="0" dirty="0" smtClean="0"/>
                        <a:t>2</a:t>
                      </a:r>
                      <a:r>
                        <a:rPr lang="ru-RU" sz="1000" b="0" baseline="0" dirty="0" smtClean="0"/>
                        <a:t> на сумму </a:t>
                      </a:r>
                      <a:r>
                        <a:rPr lang="ru-RU" sz="1000" b="1" baseline="0" dirty="0" smtClean="0"/>
                        <a:t>5.8 млн. руб</a:t>
                      </a:r>
                      <a:r>
                        <a:rPr lang="ru-RU" sz="1000" b="0" baseline="0" dirty="0" smtClean="0"/>
                        <a:t>.,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000" b="0" baseline="0" dirty="0" smtClean="0"/>
                        <a:t> 3 решения ВНП погашено,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000" b="0" baseline="0" dirty="0" smtClean="0"/>
                        <a:t> 1 решение на рассмотрении</a:t>
                      </a:r>
                      <a:endParaRPr lang="ru-RU" sz="1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dirty="0" smtClean="0">
                <a:solidFill>
                  <a:srgbClr val="FF0000"/>
                </a:solidFill>
              </a:rPr>
              <a:t>Итоги по применению «проектного» подхода к взысканию задолженности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49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u="sng" dirty="0" smtClean="0"/>
              <a:t>Задолженность ФЛ по имущественным налогам по кварталам, в </a:t>
            </a:r>
            <a:r>
              <a:rPr lang="ru-RU" i="1" u="sng" dirty="0" err="1" smtClean="0"/>
              <a:t>млн.рублях</a:t>
            </a:r>
            <a:r>
              <a:rPr lang="ru-RU" i="1" u="sng" dirty="0" smtClean="0"/>
              <a:t>.</a:t>
            </a:r>
            <a:endParaRPr lang="ru-RU" i="1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01753"/>
              </p:ext>
            </p:extLst>
          </p:nvPr>
        </p:nvGraphicFramePr>
        <p:xfrm>
          <a:off x="822325" y="1204913"/>
          <a:ext cx="7321550" cy="362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0479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6668" y="2032667"/>
            <a:ext cx="7337192" cy="82935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dirty="0" smtClean="0"/>
              <a:t>СПАСИБО </a:t>
            </a:r>
            <a:r>
              <a:rPr lang="ru-RU" sz="2000" smtClean="0"/>
              <a:t>ЗА ВНИМАНИЕ!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39DDAF-0AF6-4ABE-B83B-85540476493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09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нцепция АСК НДС2 Кас (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6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1.xml><?xml version="1.0" encoding="utf-8"?>
<a:theme xmlns:a="http://schemas.openxmlformats.org/drawingml/2006/main" name="7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2.xml><?xml version="1.0" encoding="utf-8"?>
<a:theme xmlns:a="http://schemas.openxmlformats.org/drawingml/2006/main" name="8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3.xml><?xml version="1.0" encoding="utf-8"?>
<a:theme xmlns:a="http://schemas.openxmlformats.org/drawingml/2006/main" name="10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4.xml><?xml version="1.0" encoding="utf-8"?>
<a:theme xmlns:a="http://schemas.openxmlformats.org/drawingml/2006/main" name="1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5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4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9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1_Концепция АСК НДС2 Кас (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3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Концепция АСК НДС2 Кас (1).thmx</Template>
  <TotalTime>25206</TotalTime>
  <Words>511</Words>
  <Application>Microsoft Office PowerPoint</Application>
  <PresentationFormat>Экран (16:9)</PresentationFormat>
  <Paragraphs>80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14</vt:i4>
      </vt:variant>
      <vt:variant>
        <vt:lpstr>Заголовки слайдов</vt:lpstr>
      </vt:variant>
      <vt:variant>
        <vt:i4>9</vt:i4>
      </vt:variant>
    </vt:vector>
  </HeadingPairs>
  <TitlesOfParts>
    <vt:vector size="23" baseType="lpstr">
      <vt:lpstr>Концепция АСК НДС2 Кас (1)</vt:lpstr>
      <vt:lpstr>Present_FNS2012_A4</vt:lpstr>
      <vt:lpstr>1_Present_FNS2012_A4</vt:lpstr>
      <vt:lpstr>2_Present_FNS2012_A4</vt:lpstr>
      <vt:lpstr>5_Present_FNS2012_A4</vt:lpstr>
      <vt:lpstr>4_Present_FNS2012_A4</vt:lpstr>
      <vt:lpstr>9_Present_FNS2012_A4</vt:lpstr>
      <vt:lpstr>1_Концепция АСК НДС2 Кас (1)</vt:lpstr>
      <vt:lpstr>3_Present_FNS2012_A4</vt:lpstr>
      <vt:lpstr>6_Present_FNS2012_A4</vt:lpstr>
      <vt:lpstr>7_Present_FNS2012_A4</vt:lpstr>
      <vt:lpstr>8_Present_FNS2012_A4</vt:lpstr>
      <vt:lpstr>10_Present_FNS2012_A4</vt:lpstr>
      <vt:lpstr>11_Present_FNS2012_A4</vt:lpstr>
      <vt:lpstr>«Результаты работы налоговых органов округа по урегулированию задолженности за 6 месяцев 2019 года. Механизм взыскания задолженности, включая задолженность текущего периода. Результаты эффективности взыскания на всех стадиях применения мер принудительного взыскания задолженности, включая задолженность бюджетных учреждений, субъектов среднего и малого предпринимательства»  </vt:lpstr>
      <vt:lpstr>Динамика совокупной задолженности Ямало-Ненецкого автономного округа в первом полугодии 2019 года, в млрд. руб.</vt:lpstr>
      <vt:lpstr>Структура задолженности по состоянию на 01.07.2019, млрд. руб.</vt:lpstr>
      <vt:lpstr>Причины роста задолженности по состоянию на 01.07.2019, млрд. руб. (+1,4млрд.руб. с начала года)</vt:lpstr>
      <vt:lpstr>«Процессные» и «Проектные» меры взыскания задолженности с ЮЛ и ИП</vt:lpstr>
      <vt:lpstr>Меры принудительного взыскания, принятые в первом полугодии 2019 года, млн. руб.</vt:lpstr>
      <vt:lpstr>Итоги по применению «проектного» подхода к взысканию задолженности </vt:lpstr>
      <vt:lpstr>Задолженность ФЛ по имущественным налогам по кварталам, в млн.рублях.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по вопросам проведения эксперимента</dc:title>
  <dc:creator>Anatoly Gaverdovskiy</dc:creator>
  <cp:lastModifiedBy>Огнёва Анна Алексеевна</cp:lastModifiedBy>
  <cp:revision>756</cp:revision>
  <cp:lastPrinted>2019-09-04T04:45:41Z</cp:lastPrinted>
  <dcterms:created xsi:type="dcterms:W3CDTF">2014-02-04T14:06:09Z</dcterms:created>
  <dcterms:modified xsi:type="dcterms:W3CDTF">2019-09-19T06:07:15Z</dcterms:modified>
</cp:coreProperties>
</file>